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9880"/>
    <p:restoredTop sz="81081"/>
  </p:normalViewPr>
  <p:slideViewPr>
    <p:cSldViewPr snapToGrid="0" snapToObjects="1">
      <p:cViewPr varScale="1">
        <p:scale>
          <a:sx n="76" d="100"/>
          <a:sy n="76" d="100"/>
        </p:scale>
        <p:origin x="-15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0B4F7-DAA5-BB45-B720-7EA6243993FF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CF425-6591-864A-94F1-3125A93591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50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F425-6591-864A-94F1-3125A935919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07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303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99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354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026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689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85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735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008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92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71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8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AAEE5-F408-FC4E-BDED-83A641B0040C}" type="datetimeFigureOut">
              <a:rPr lang="en-US" smtClean="0"/>
              <a:pPr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B85F5-F56A-0049-B8BF-05A8CFEB3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71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-1"/>
            <a:ext cx="9309096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0049" y="-611187"/>
            <a:ext cx="5229225" cy="2387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PASSIONATE PRAYERS </a:t>
            </a:r>
            <a:r>
              <a:rPr lang="en-US" sz="4000" i="1" dirty="0" smtClean="0">
                <a:solidFill>
                  <a:schemeClr val="accent5">
                    <a:lumMod val="50000"/>
                  </a:schemeClr>
                </a:solidFill>
                <a:latin typeface="Palatino Linotype" charset="0"/>
                <a:ea typeface="Palatino Linotype" charset="0"/>
                <a:cs typeface="Palatino Linotype" charset="0"/>
              </a:rPr>
              <a:t>and</a:t>
            </a:r>
            <a:r>
              <a:rPr lang="en-US" sz="4000" dirty="0" smtClean="0">
                <a:solidFill>
                  <a:srgbClr val="C00000"/>
                </a:solidFill>
                <a:latin typeface="Palatino Linotype" charset="0"/>
                <a:ea typeface="Palatino Linotype" charset="0"/>
                <a:cs typeface="Palatino Linotype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FEARLESS FAITH</a:t>
            </a:r>
            <a:endParaRPr lang="en-US" sz="3200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1944688"/>
            <a:ext cx="3324224" cy="119856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500" b="1" dirty="0" smtClean="0">
                <a:solidFill>
                  <a:srgbClr val="002060"/>
                </a:solidFill>
                <a:latin typeface="Avenir Book" charset="0"/>
                <a:ea typeface="Avenir Book" charset="0"/>
                <a:cs typeface="Avenir Book" charset="0"/>
              </a:rPr>
              <a:t>INTERNATIONAL WOMEN’S </a:t>
            </a:r>
          </a:p>
          <a:p>
            <a:pPr>
              <a:lnSpc>
                <a:spcPct val="120000"/>
              </a:lnSpc>
            </a:pPr>
            <a:r>
              <a:rPr lang="en-US" sz="1500" b="1" dirty="0" smtClean="0">
                <a:solidFill>
                  <a:srgbClr val="002060"/>
                </a:solidFill>
                <a:latin typeface="Avenir Book" charset="0"/>
                <a:ea typeface="Avenir Book" charset="0"/>
                <a:cs typeface="Avenir Book" charset="0"/>
              </a:rPr>
              <a:t>DAY OF PRAYER</a:t>
            </a:r>
          </a:p>
          <a:p>
            <a:pPr>
              <a:lnSpc>
                <a:spcPct val="120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venir Book" charset="0"/>
                <a:ea typeface="Avenir Book" charset="0"/>
                <a:cs typeface="Avenir Book" charset="0"/>
              </a:rPr>
              <a:t>MARCH 4, 2017</a:t>
            </a:r>
          </a:p>
        </p:txBody>
      </p:sp>
      <p:sp>
        <p:nvSpPr>
          <p:cNvPr id="5" name="Rectangle 4"/>
          <p:cNvSpPr/>
          <p:nvPr/>
        </p:nvSpPr>
        <p:spPr>
          <a:xfrm>
            <a:off x="7086600" y="3279035"/>
            <a:ext cx="21717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WRITTEN BY </a:t>
            </a:r>
          </a:p>
          <a:p>
            <a:pPr algn="ctr">
              <a:lnSpc>
                <a:spcPct val="120000"/>
              </a:lnSpc>
            </a:pPr>
            <a:r>
              <a:rPr lang="en-US" sz="1200" i="1" dirty="0">
                <a:solidFill>
                  <a:schemeClr val="bg1"/>
                </a:solidFill>
                <a:latin typeface="Palatino Linotype" charset="0"/>
                <a:ea typeface="Palatino Linotype" charset="0"/>
                <a:cs typeface="Palatino Linotype" charset="0"/>
              </a:rPr>
              <a:t>G</a:t>
            </a:r>
            <a:r>
              <a:rPr lang="en-US" sz="1200" i="1" dirty="0" smtClean="0">
                <a:solidFill>
                  <a:schemeClr val="bg1"/>
                </a:solidFill>
                <a:latin typeface="Palatino Linotype" charset="0"/>
                <a:ea typeface="Palatino Linotype" charset="0"/>
                <a:cs typeface="Palatino Linotype" charset="0"/>
              </a:rPr>
              <a:t>ina </a:t>
            </a:r>
            <a:r>
              <a:rPr lang="en-US" sz="1200" i="1" dirty="0" err="1">
                <a:solidFill>
                  <a:schemeClr val="bg1"/>
                </a:solidFill>
                <a:latin typeface="Palatino Linotype" charset="0"/>
                <a:ea typeface="Palatino Linotype" charset="0"/>
                <a:cs typeface="Palatino Linotype" charset="0"/>
              </a:rPr>
              <a:t>W</a:t>
            </a:r>
            <a:r>
              <a:rPr lang="en-US" sz="1200" i="1" dirty="0" err="1" smtClean="0">
                <a:solidFill>
                  <a:schemeClr val="bg1"/>
                </a:solidFill>
                <a:latin typeface="Palatino Linotype" charset="0"/>
                <a:ea typeface="Palatino Linotype" charset="0"/>
                <a:cs typeface="Palatino Linotype" charset="0"/>
              </a:rPr>
              <a:t>ahlen</a:t>
            </a:r>
            <a:endParaRPr lang="en-US" sz="1200" i="1" dirty="0">
              <a:solidFill>
                <a:schemeClr val="bg1"/>
              </a:solidFill>
              <a:latin typeface="Palatino Linotype" charset="0"/>
              <a:ea typeface="Palatino Linotype" charset="0"/>
              <a:cs typeface="Palatino Linotype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621486" y="6394275"/>
            <a:ext cx="478971" cy="35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85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" y="-86924"/>
            <a:ext cx="9129560" cy="6944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363" y="800554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TWO WOMEN – TWO STORIES</a:t>
            </a:r>
            <a:endParaRPr lang="en-US" sz="4000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26469"/>
            <a:ext cx="8047876" cy="765238"/>
          </a:xfrm>
        </p:spPr>
        <p:txBody>
          <a:bodyPr>
            <a:normAutofit/>
          </a:bodyPr>
          <a:lstStyle/>
          <a:p>
            <a:pPr marL="385763" indent="-385763">
              <a:buFont typeface="+mj-lt"/>
              <a:buAutoNum type="arabicPeriod" startAt="4"/>
            </a:pPr>
            <a:r>
              <a:rPr lang="en-US" sz="2000" dirty="0" smtClean="0">
                <a:latin typeface="Avenir Book" charset="0"/>
                <a:ea typeface="Avenir Book" charset="0"/>
                <a:cs typeface="Avenir Book" charset="0"/>
              </a:rPr>
              <a:t>THEY WERE FULLY SURRENDERED TO GOD.</a:t>
            </a:r>
          </a:p>
          <a:p>
            <a:pPr marL="385763" indent="-385763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72344" y="3230022"/>
            <a:ext cx="539931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“O My Father, if it is possible, let this cup pass from Me; nevertheless, not as I will, but as You will.”</a:t>
            </a:r>
          </a:p>
          <a:p>
            <a:pPr algn="ctr"/>
            <a:r>
              <a:rPr lang="en-US" sz="1600" dirty="0"/>
              <a:t>Matthew 26:39, NKJV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143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" y="-86924"/>
            <a:ext cx="9129560" cy="6944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7878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TWO WOMEN – TWO STORIES</a:t>
            </a:r>
            <a:endParaRPr lang="en-US" sz="4000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26469"/>
            <a:ext cx="8047876" cy="765238"/>
          </a:xfrm>
        </p:spPr>
        <p:txBody>
          <a:bodyPr>
            <a:normAutofit/>
          </a:bodyPr>
          <a:lstStyle/>
          <a:p>
            <a:pPr marL="385763" indent="-385763">
              <a:buFont typeface="+mj-lt"/>
              <a:buAutoNum type="arabicPeriod" startAt="4"/>
            </a:pPr>
            <a:r>
              <a:rPr lang="en-US" sz="2400" dirty="0" smtClean="0"/>
              <a:t>THEY WERE FULLY SURRENDERED TO GOD.</a:t>
            </a:r>
          </a:p>
          <a:p>
            <a:pPr marL="385763" indent="-385763">
              <a:buFont typeface="+mj-lt"/>
              <a:buAutoNum type="arabicPeriod" startAt="4"/>
            </a:pP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845049" y="3408598"/>
            <a:ext cx="734100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“Can a woman forget her nursing child</a:t>
            </a:r>
          </a:p>
          <a:p>
            <a:pPr algn="ctr"/>
            <a:r>
              <a:rPr lang="en-US" sz="2400" dirty="0"/>
              <a:t>	And not have compassion on the </a:t>
            </a:r>
          </a:p>
          <a:p>
            <a:pPr algn="ctr"/>
            <a:r>
              <a:rPr lang="en-US" sz="2400" dirty="0"/>
              <a:t>	son of her womb?</a:t>
            </a:r>
          </a:p>
          <a:p>
            <a:pPr algn="ctr"/>
            <a:r>
              <a:rPr lang="en-US" sz="2400" dirty="0"/>
              <a:t>	Surely they may forget, </a:t>
            </a:r>
          </a:p>
          <a:p>
            <a:pPr algn="ctr"/>
            <a:r>
              <a:rPr lang="en-US" sz="2400" dirty="0"/>
              <a:t>	Yet I will not forget you.</a:t>
            </a:r>
          </a:p>
          <a:p>
            <a:pPr algn="ctr"/>
            <a:r>
              <a:rPr lang="en-US" sz="2400" dirty="0"/>
              <a:t>See, I have inscribed you in the palms </a:t>
            </a:r>
            <a:r>
              <a:rPr lang="en-US" sz="2400" i="1" dirty="0"/>
              <a:t>of My hands</a:t>
            </a:r>
            <a:r>
              <a:rPr lang="en-US" sz="2400" dirty="0"/>
              <a:t>.”</a:t>
            </a:r>
          </a:p>
          <a:p>
            <a:pPr algn="ctr"/>
            <a:r>
              <a:rPr lang="en-US" sz="1600" dirty="0"/>
              <a:t>Isaiah 49:15, 16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2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1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6629" y="865864"/>
            <a:ext cx="6444344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THE PRIVILEGE OF PRAYER</a:t>
            </a:r>
            <a:endParaRPr lang="en-US" sz="3600" b="1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26469"/>
            <a:ext cx="7832119" cy="326350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Ellen G. White, </a:t>
            </a:r>
            <a:r>
              <a:rPr lang="en-US" i="1" dirty="0" smtClean="0"/>
              <a:t>Steps to Christ,</a:t>
            </a:r>
            <a:r>
              <a:rPr lang="en-US" dirty="0" smtClean="0"/>
              <a:t> p. 96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“If we take counsel with our doubts and fears,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or try to solve everything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that we cannot see clearly,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before we have faith,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perplexities will only increase and deepen.”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633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883" y="822323"/>
            <a:ext cx="5902779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THE PRIVILEGE OF PRAYER</a:t>
            </a:r>
            <a:endParaRPr lang="en-US" sz="3600" b="1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963" y="2574810"/>
            <a:ext cx="7832119" cy="3263504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”But </a:t>
            </a:r>
            <a:r>
              <a:rPr lang="en-US" dirty="0"/>
              <a:t>if we come to God, feeling helpless and dependent,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as we really are, and in humble,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trusting faith make known our wants to Him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whose </a:t>
            </a:r>
            <a:r>
              <a:rPr lang="en-US" dirty="0"/>
              <a:t>knowledge is infinite,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who sees everything in creation,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and who governs everything by His will and word,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He </a:t>
            </a:r>
            <a:r>
              <a:rPr lang="en-US" dirty="0"/>
              <a:t>can and will attend to our cry,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and will let light shine into our hearts</a:t>
            </a:r>
            <a:r>
              <a:rPr lang="en-US" dirty="0" smtClean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344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1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887638"/>
            <a:ext cx="592455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THE PRIVILEGE OF PRAYER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2192" y="2596579"/>
            <a:ext cx="7832119" cy="326350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“Through </a:t>
            </a:r>
            <a:r>
              <a:rPr lang="en-US" dirty="0"/>
              <a:t>sincere prayer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we are brought into connection with the mind of the Infinite.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We </a:t>
            </a:r>
            <a:r>
              <a:rPr lang="en-US" dirty="0"/>
              <a:t>may have no remarkable evidence at the time </a:t>
            </a:r>
            <a:endParaRPr lang="en-US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that </a:t>
            </a:r>
            <a:r>
              <a:rPr lang="en-US" dirty="0"/>
              <a:t>the face of our Redeemer is bending over us </a:t>
            </a:r>
            <a:endParaRPr lang="en-US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in </a:t>
            </a:r>
            <a:r>
              <a:rPr lang="en-US" dirty="0"/>
              <a:t>compassion and </a:t>
            </a:r>
            <a:r>
              <a:rPr lang="en-US" dirty="0" smtClean="0"/>
              <a:t>love, but this is even so.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We may not feel His visible touch,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but His hand is upon us in love and pitying tenderness.”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036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1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0286" y="691696"/>
            <a:ext cx="5685064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JESUS IS OUR ROCK AND HE IS TRUSTWORTHY</a:t>
            </a:r>
            <a:endParaRPr lang="en-US" sz="3200" b="1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9167" y="2935964"/>
            <a:ext cx="8515350" cy="263751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dirty="0" smtClean="0"/>
              <a:t>“For I know the thoughts that I think toward you, says the Lord, thoughts of peace and not of evil, to give you a future and a hope.”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dirty="0" smtClean="0"/>
              <a:t>Jeremiah 29:11, NKJV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754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A</a:t>
            </a:r>
            <a:r>
              <a:rPr lang="en-US" dirty="0" smtClean="0"/>
              <a:t>bout You?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1"/>
            <a:ext cx="9144000" cy="69360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666750" y="2711450"/>
            <a:ext cx="7886700" cy="3232150"/>
          </a:xfrm>
        </p:spPr>
        <p:txBody>
          <a:bodyPr/>
          <a:lstStyle/>
          <a:p>
            <a:r>
              <a:rPr lang="en-US" dirty="0" smtClean="0"/>
              <a:t>Have you poured out your heart to the Lord?</a:t>
            </a:r>
          </a:p>
          <a:p>
            <a:r>
              <a:rPr lang="en-US" dirty="0" smtClean="0"/>
              <a:t>Do you plead for His direct intervention?</a:t>
            </a:r>
          </a:p>
          <a:p>
            <a:r>
              <a:rPr lang="en-US" dirty="0" smtClean="0"/>
              <a:t>Is your prayer so personal that you must whisper it?</a:t>
            </a:r>
          </a:p>
          <a:p>
            <a:r>
              <a:rPr lang="en-US" dirty="0" smtClean="0"/>
              <a:t>Is your prayer so deep that only God Himself is meant to hear?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292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Unhappy Home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" y="-86924"/>
            <a:ext cx="9129560" cy="694492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500" y="2226469"/>
            <a:ext cx="3886200" cy="21522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 smtClean="0">
                <a:solidFill>
                  <a:srgbClr val="C00000"/>
                </a:solidFill>
              </a:rPr>
              <a:t>Peninnah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Peninnah</a:t>
            </a:r>
            <a:r>
              <a:rPr lang="en-US" sz="1800" dirty="0" smtClean="0"/>
              <a:t> was jealous and narrow-minded, </a:t>
            </a:r>
          </a:p>
          <a:p>
            <a:pPr marL="0" indent="0">
              <a:buNone/>
            </a:pPr>
            <a:r>
              <a:rPr lang="en-US" sz="1800" dirty="0" smtClean="0"/>
              <a:t>and she bore herself with pride and insolence.</a:t>
            </a:r>
            <a:r>
              <a:rPr lang="en-US" sz="1800" dirty="0"/>
              <a:t>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She taunted </a:t>
            </a:r>
            <a:r>
              <a:rPr lang="en-US" sz="1800" dirty="0"/>
              <a:t>Hannah with her childless state as evidence of the Lord’s displeasure 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3454" y="2226469"/>
            <a:ext cx="3845745" cy="20983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Hannah</a:t>
            </a:r>
          </a:p>
          <a:p>
            <a:pPr marL="0" indent="0">
              <a:buNone/>
            </a:pPr>
            <a:endParaRPr lang="en-US" sz="18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To Hannah, </a:t>
            </a:r>
          </a:p>
          <a:p>
            <a:pPr marL="0" indent="0">
              <a:buNone/>
            </a:pPr>
            <a:r>
              <a:rPr lang="en-US" sz="1800" dirty="0" smtClean="0"/>
              <a:t>hope seemed crushed </a:t>
            </a:r>
          </a:p>
          <a:p>
            <a:pPr marL="0" indent="0">
              <a:buNone/>
            </a:pPr>
            <a:r>
              <a:rPr lang="en-US" sz="1800" dirty="0"/>
              <a:t>a</a:t>
            </a:r>
            <a:r>
              <a:rPr lang="en-US" sz="1800" dirty="0" smtClean="0"/>
              <a:t>nd life a weary burden; </a:t>
            </a:r>
          </a:p>
          <a:p>
            <a:pPr marL="0" indent="0">
              <a:buNone/>
            </a:pPr>
            <a:r>
              <a:rPr lang="en-US" sz="1800" dirty="0" smtClean="0"/>
              <a:t>yet she met the trial with </a:t>
            </a:r>
          </a:p>
          <a:p>
            <a:pPr marL="0" indent="0">
              <a:buNone/>
            </a:pPr>
            <a:r>
              <a:rPr lang="en-US" sz="1800" dirty="0" smtClean="0"/>
              <a:t>uncomplaining meekness.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2502929" y="5355606"/>
            <a:ext cx="381450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50" dirty="0"/>
              <a:t>Ellen G. White, </a:t>
            </a:r>
            <a:r>
              <a:rPr lang="en-US" sz="1350" i="1" dirty="0"/>
              <a:t>Patriarchs and Prophets,</a:t>
            </a:r>
            <a:r>
              <a:rPr lang="en-US" sz="1350" dirty="0"/>
              <a:t> p. 569, 570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73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1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871310"/>
            <a:ext cx="5238750" cy="132556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ONLY GOD COULD SOLVE</a:t>
            </a:r>
            <a:endParaRPr lang="en-US" sz="3200" b="1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2492375"/>
            <a:ext cx="6553200" cy="3870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No, my lord, I </a:t>
            </a:r>
            <a:r>
              <a:rPr lang="en-US" i="1" dirty="0" smtClean="0"/>
              <a:t>am</a:t>
            </a:r>
            <a:r>
              <a:rPr lang="en-US" dirty="0" smtClean="0"/>
              <a:t> a woman of sorrowful spirit. I have drunk neither wine or intoxicating drink, but have poured out my soul before the </a:t>
            </a:r>
            <a:r>
              <a:rPr lang="en-US" cap="small" dirty="0" smtClean="0"/>
              <a:t>Lord</a:t>
            </a:r>
            <a:r>
              <a:rPr lang="en-US" dirty="0" smtClean="0"/>
              <a:t>. </a:t>
            </a:r>
          </a:p>
          <a:p>
            <a:pPr marL="0" indent="0" algn="ctr">
              <a:buNone/>
            </a:pPr>
            <a:r>
              <a:rPr lang="en-US" dirty="0" smtClean="0"/>
              <a:t>Do not consider your maidservant a wicked woman, for out of the abundance of my complaint and grief I have spoken until now.</a:t>
            </a:r>
          </a:p>
          <a:p>
            <a:pPr marL="0" indent="0" algn="ctr">
              <a:buNone/>
            </a:pPr>
            <a:r>
              <a:rPr lang="en-US" sz="1500" dirty="0"/>
              <a:t>1 Samuel 1:15, 16, NKJV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2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584" y="901245"/>
            <a:ext cx="57912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A BLESSING RETURNS</a:t>
            </a:r>
            <a:endParaRPr lang="en-US" sz="4000" b="1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3950" y="3175452"/>
            <a:ext cx="7372350" cy="33369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O my lord! As your soul lives . . . I am the woman who stood by you here, praying to the </a:t>
            </a:r>
            <a:r>
              <a:rPr lang="en-US" cap="small" dirty="0" smtClean="0"/>
              <a:t>Lord</a:t>
            </a:r>
            <a:r>
              <a:rPr lang="en-US" dirty="0" smtClean="0"/>
              <a:t>. </a:t>
            </a:r>
          </a:p>
          <a:p>
            <a:pPr marL="0" indent="0" algn="ctr">
              <a:buNone/>
            </a:pPr>
            <a:r>
              <a:rPr lang="en-US" dirty="0" smtClean="0"/>
              <a:t>For this child I prayed, and the </a:t>
            </a:r>
            <a:r>
              <a:rPr lang="en-US" cap="small" dirty="0" smtClean="0"/>
              <a:t>Lord</a:t>
            </a:r>
            <a:r>
              <a:rPr lang="en-US" dirty="0" smtClean="0"/>
              <a:t> has granted me my petition which I asked of Him. </a:t>
            </a:r>
          </a:p>
          <a:p>
            <a:pPr marL="0" indent="0" algn="ctr">
              <a:buNone/>
            </a:pPr>
            <a:r>
              <a:rPr lang="en-US" dirty="0" smtClean="0"/>
              <a:t>Therefore I also have lent him to the </a:t>
            </a:r>
            <a:r>
              <a:rPr lang="en-US" cap="small" dirty="0" smtClean="0"/>
              <a:t>Lord</a:t>
            </a:r>
            <a:r>
              <a:rPr lang="en-US" dirty="0" smtClean="0"/>
              <a:t>; as long as he lives he shall be lent to the Lord. </a:t>
            </a:r>
          </a:p>
          <a:p>
            <a:pPr marL="0" indent="0" algn="ctr">
              <a:buNone/>
            </a:pPr>
            <a:r>
              <a:rPr lang="en-US" sz="1500" dirty="0"/>
              <a:t>1 Samuel 1:26-28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804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936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598" y="887637"/>
            <a:ext cx="5706836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A BLESSING RETURNS</a:t>
            </a:r>
            <a:endParaRPr lang="en-US" sz="4000" b="1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1675" y="2565851"/>
            <a:ext cx="7121979" cy="37260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My heart rejoices in the </a:t>
            </a:r>
            <a:r>
              <a:rPr lang="en-US" cap="small" dirty="0" smtClean="0"/>
              <a:t>Lord</a:t>
            </a:r>
            <a:r>
              <a:rPr lang="en-US" dirty="0" smtClean="0"/>
              <a:t>!</a:t>
            </a:r>
          </a:p>
          <a:p>
            <a:pPr marL="342900" lvl="1" indent="0" algn="ctr">
              <a:buNone/>
            </a:pPr>
            <a:r>
              <a:rPr lang="en-US" dirty="0" smtClean="0"/>
              <a:t>The </a:t>
            </a:r>
            <a:r>
              <a:rPr lang="en-US" cap="small" dirty="0" smtClean="0"/>
              <a:t>Lord</a:t>
            </a:r>
            <a:r>
              <a:rPr lang="en-US" dirty="0" smtClean="0"/>
              <a:t> has made me strong.</a:t>
            </a:r>
          </a:p>
          <a:p>
            <a:pPr marL="342900" lvl="1" indent="0" algn="ctr">
              <a:buNone/>
            </a:pPr>
            <a:r>
              <a:rPr lang="en-US" dirty="0" smtClean="0"/>
              <a:t>Now I have an answer for my enemies;</a:t>
            </a:r>
          </a:p>
          <a:p>
            <a:pPr marL="342900" lvl="1" indent="0" algn="ctr">
              <a:buNone/>
            </a:pPr>
            <a:r>
              <a:rPr lang="en-US" dirty="0" smtClean="0"/>
              <a:t>I rejoice because you rescued me.</a:t>
            </a:r>
          </a:p>
          <a:p>
            <a:pPr marL="0" indent="0" algn="ctr">
              <a:buNone/>
            </a:pPr>
            <a:r>
              <a:rPr lang="en-US" dirty="0" smtClean="0"/>
              <a:t>No one is holy like the </a:t>
            </a:r>
            <a:r>
              <a:rPr lang="en-US" cap="small" dirty="0" smtClean="0"/>
              <a:t>Lord</a:t>
            </a:r>
            <a:r>
              <a:rPr lang="en-US" dirty="0" smtClean="0"/>
              <a:t>!</a:t>
            </a:r>
          </a:p>
          <a:p>
            <a:pPr marL="342900" lvl="1" indent="0" algn="ctr">
              <a:buNone/>
            </a:pPr>
            <a:r>
              <a:rPr lang="en-US" dirty="0" smtClean="0"/>
              <a:t>There is no one besides you;</a:t>
            </a:r>
          </a:p>
          <a:p>
            <a:pPr marL="342900" lvl="1" indent="0" algn="ctr">
              <a:buNone/>
            </a:pPr>
            <a:r>
              <a:rPr lang="en-US" dirty="0"/>
              <a:t>t</a:t>
            </a:r>
            <a:r>
              <a:rPr lang="en-US" dirty="0" smtClean="0"/>
              <a:t>here is no Rock like our God.</a:t>
            </a:r>
          </a:p>
          <a:p>
            <a:pPr marL="0" indent="0" algn="ctr">
              <a:buNone/>
            </a:pPr>
            <a:r>
              <a:rPr lang="en-US" sz="1500" dirty="0"/>
              <a:t>1 Samuel 2:1, 2, NLT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" y="-86924"/>
            <a:ext cx="9129560" cy="6944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35238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TWO WOMEN – TWO STORIES</a:t>
            </a:r>
            <a:endParaRPr lang="en-US" sz="4000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2213200"/>
            <a:ext cx="7886700" cy="761382"/>
          </a:xfrm>
        </p:spPr>
        <p:txBody>
          <a:bodyPr>
            <a:noAutofit/>
          </a:bodyPr>
          <a:lstStyle/>
          <a:p>
            <a:pPr marL="385763" indent="-385763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 smtClean="0">
                <a:latin typeface="Avenir Book" charset="0"/>
                <a:ea typeface="Avenir Book" charset="0"/>
                <a:cs typeface="Avenir Book" charset="0"/>
              </a:rPr>
              <a:t>THEY RECOGNIZED THEIR HELPLESSNESS AND REACHED OUT IN FAITH.</a:t>
            </a:r>
          </a:p>
        </p:txBody>
      </p:sp>
      <p:sp>
        <p:nvSpPr>
          <p:cNvPr id="6" name="Rectangle 5"/>
          <p:cNvSpPr/>
          <p:nvPr/>
        </p:nvSpPr>
        <p:spPr>
          <a:xfrm>
            <a:off x="1151159" y="3379252"/>
            <a:ext cx="638175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 </a:t>
            </a:r>
            <a:r>
              <a:rPr lang="en-US" sz="2400" i="1" dirty="0"/>
              <a:t>am</a:t>
            </a:r>
            <a:r>
              <a:rPr lang="en-US" sz="2400" dirty="0"/>
              <a:t> poor and needy; </a:t>
            </a:r>
          </a:p>
          <a:p>
            <a:pPr algn="ctr"/>
            <a:r>
              <a:rPr lang="en-US" sz="2400" i="1" dirty="0"/>
              <a:t>Yet</a:t>
            </a:r>
            <a:r>
              <a:rPr lang="en-US" sz="2400" dirty="0"/>
              <a:t> the Lord thinks upon me.</a:t>
            </a:r>
          </a:p>
          <a:p>
            <a:pPr algn="ctr"/>
            <a:r>
              <a:rPr lang="en-US" sz="2400" dirty="0"/>
              <a:t>You </a:t>
            </a:r>
            <a:r>
              <a:rPr lang="en-US" sz="2400" i="1" dirty="0"/>
              <a:t>are </a:t>
            </a:r>
            <a:r>
              <a:rPr lang="en-US" sz="2400" dirty="0"/>
              <a:t>my help and my deliverer;</a:t>
            </a:r>
          </a:p>
          <a:p>
            <a:pPr algn="ctr"/>
            <a:r>
              <a:rPr lang="en-US" sz="2400" dirty="0"/>
              <a:t>Do not delay, O my God.</a:t>
            </a:r>
          </a:p>
          <a:p>
            <a:pPr algn="ctr"/>
            <a:r>
              <a:rPr lang="en-US" sz="1600" dirty="0"/>
              <a:t>Psalm 40:17, NKJV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60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" y="-86924"/>
            <a:ext cx="9129560" cy="6944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48" y="778781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TWO WOMEN – TWO STORIES</a:t>
            </a:r>
            <a:endParaRPr lang="en-US" sz="4000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4481" y="2357095"/>
            <a:ext cx="8500911" cy="2193134"/>
          </a:xfrm>
        </p:spPr>
        <p:txBody>
          <a:bodyPr>
            <a:normAutofit/>
          </a:bodyPr>
          <a:lstStyle/>
          <a:p>
            <a:pPr marL="385763" indent="-385763">
              <a:buFont typeface="+mj-lt"/>
              <a:buAutoNum type="arabicPeriod" startAt="2"/>
            </a:pPr>
            <a:r>
              <a:rPr lang="en-US" sz="2000" dirty="0" smtClean="0">
                <a:latin typeface="Avenir Book" charset="0"/>
                <a:ea typeface="Avenir Book" charset="0"/>
                <a:cs typeface="Avenir Book" charset="0"/>
              </a:rPr>
              <a:t>THEY BELIEVED THAT GOD WAS REAL, AND ALTHOUGH OMNIPOTENT, HE WAS ALSO PERSONALLY INTERESTED IN THEM.</a:t>
            </a:r>
          </a:p>
          <a:p>
            <a:pPr marL="385763" indent="-385763">
              <a:buFont typeface="+mj-lt"/>
              <a:buAutoNum type="arabicPeriod" startAt="2"/>
            </a:pP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019220" y="3447733"/>
            <a:ext cx="673140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“The Lord lives!</a:t>
            </a:r>
          </a:p>
          <a:p>
            <a:pPr algn="ctr"/>
            <a:r>
              <a:rPr lang="en-US" sz="2400" dirty="0"/>
              <a:t>Blessed be my Rock!</a:t>
            </a:r>
          </a:p>
          <a:p>
            <a:pPr algn="ctr"/>
            <a:r>
              <a:rPr lang="en-US" sz="2400" dirty="0"/>
              <a:t>Let God be exalted,</a:t>
            </a:r>
          </a:p>
          <a:p>
            <a:pPr algn="ctr"/>
            <a:r>
              <a:rPr lang="en-US" sz="2400" dirty="0"/>
              <a:t>The Rock of my salvation.”</a:t>
            </a:r>
          </a:p>
          <a:p>
            <a:pPr algn="ctr"/>
            <a:r>
              <a:rPr lang="en-US" sz="1600" dirty="0"/>
              <a:t>Psalm 44:47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694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" y="-86924"/>
            <a:ext cx="9129560" cy="6944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3523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TWO WOMEN – TWO STORIES</a:t>
            </a:r>
            <a:endParaRPr lang="en-US" sz="4000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26469"/>
            <a:ext cx="6795408" cy="765238"/>
          </a:xfrm>
        </p:spPr>
        <p:txBody>
          <a:bodyPr>
            <a:normAutofit/>
          </a:bodyPr>
          <a:lstStyle/>
          <a:p>
            <a:pPr marL="385763" indent="-385763">
              <a:buFont typeface="+mj-lt"/>
              <a:buAutoNum type="arabicPeriod" startAt="3"/>
            </a:pPr>
            <a:r>
              <a:rPr lang="en-US" sz="2000" dirty="0" smtClean="0">
                <a:latin typeface="Avenir Book" charset="0"/>
                <a:ea typeface="Avenir Book" charset="0"/>
                <a:cs typeface="Avenir Book" charset="0"/>
              </a:rPr>
              <a:t>THEY WERE COMPLETELY HONEST WITH GOD, HIDING NOTHING</a:t>
            </a:r>
            <a:r>
              <a:rPr lang="en-US" sz="2400" dirty="0" smtClean="0"/>
              <a:t>.</a:t>
            </a:r>
          </a:p>
          <a:p>
            <a:pPr marL="385763" indent="-385763">
              <a:buFont typeface="+mj-lt"/>
              <a:buAutoNum type="arabicPeriod" startAt="3"/>
            </a:pP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498192" y="3447738"/>
            <a:ext cx="601295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“Behold you desire truth in the inward parts,</a:t>
            </a:r>
          </a:p>
          <a:p>
            <a:pPr algn="ctr"/>
            <a:r>
              <a:rPr lang="en-US" sz="2400" dirty="0"/>
              <a:t>And in the hidden part You will make me to know wisdom.”</a:t>
            </a:r>
          </a:p>
          <a:p>
            <a:pPr algn="ctr"/>
            <a:r>
              <a:rPr lang="en-US" sz="1600" dirty="0"/>
              <a:t>Psalm 51:6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979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5444</TotalTime>
  <Words>852</Words>
  <Application>Microsoft Macintosh PowerPoint</Application>
  <PresentationFormat>On-screen Show (4:3)</PresentationFormat>
  <Paragraphs>109</Paragraphs>
  <Slides>15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PASSIONATE PRAYERS and FEARLESS FAITH</vt:lpstr>
      <vt:lpstr>What About You?</vt:lpstr>
      <vt:lpstr>Unhappy Home</vt:lpstr>
      <vt:lpstr>ONLY GOD COULD SOLVE</vt:lpstr>
      <vt:lpstr>A BLESSING RETURNS</vt:lpstr>
      <vt:lpstr>A BLESSING RETURNS</vt:lpstr>
      <vt:lpstr>TWO WOMEN – TWO STORIES</vt:lpstr>
      <vt:lpstr>TWO WOMEN – TWO STORIES</vt:lpstr>
      <vt:lpstr>TWO WOMEN – TWO STORIES</vt:lpstr>
      <vt:lpstr>TWO WOMEN – TWO STORIES</vt:lpstr>
      <vt:lpstr>TWO WOMEN – TWO STORIES</vt:lpstr>
      <vt:lpstr>THE PRIVILEGE OF PRAYER</vt:lpstr>
      <vt:lpstr>THE PRIVILEGE OF PRAYER</vt:lpstr>
      <vt:lpstr>THE PRIVILEGE OF PRAYER</vt:lpstr>
      <vt:lpstr>JESUS IS OUR ROCK AND HE IS TRUSTWORTHY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Passionate Prayers and Fearless Faith</dc:title>
  <dc:creator>Timon, Rebecca</dc:creator>
  <cp:lastModifiedBy>Melody Mason</cp:lastModifiedBy>
  <cp:revision>27</cp:revision>
  <dcterms:created xsi:type="dcterms:W3CDTF">2017-09-18T01:28:10Z</dcterms:created>
  <dcterms:modified xsi:type="dcterms:W3CDTF">2017-09-18T01:28:33Z</dcterms:modified>
</cp:coreProperties>
</file>